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90" d="100"/>
          <a:sy n="90" d="100"/>
        </p:scale>
        <p:origin x="35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29226C-7E88-4B67-B491-84976581DC12}" type="datetimeFigureOut">
              <a:rPr lang="en-IN" smtClean="0"/>
              <a:t>10-06-2025</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978AEF-F7DD-4A2F-B204-DD6FCBE13AE1}" type="slidenum">
              <a:rPr lang="en-IN" smtClean="0"/>
              <a:t>‹#›</a:t>
            </a:fld>
            <a:endParaRPr lang="en-IN"/>
          </a:p>
        </p:txBody>
      </p:sp>
    </p:spTree>
    <p:extLst>
      <p:ext uri="{BB962C8B-B14F-4D97-AF65-F5344CB8AC3E}">
        <p14:creationId xmlns:p14="http://schemas.microsoft.com/office/powerpoint/2010/main" val="5050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0E978AEF-F7DD-4A2F-B204-DD6FCBE13AE1}" type="slidenum">
              <a:rPr lang="en-IN" smtClean="0"/>
              <a:t>5</a:t>
            </a:fld>
            <a:endParaRPr lang="en-IN"/>
          </a:p>
        </p:txBody>
      </p:sp>
    </p:spTree>
    <p:extLst>
      <p:ext uri="{BB962C8B-B14F-4D97-AF65-F5344CB8AC3E}">
        <p14:creationId xmlns:p14="http://schemas.microsoft.com/office/powerpoint/2010/main" val="22551988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6/10/2025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6/10/2025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6/10/2025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6/10/2025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6/10/2025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6/10/2025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6/10/2025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6/10/2025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6/10/2025</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6/10/2025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6/10/2025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6/10/2025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6/10/2025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6/10/2025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6/10/2025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6/10/2025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6/10/2025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6/10/2025</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042D7-9498-AFEC-4EAE-F76F1F49E539}"/>
              </a:ext>
            </a:extLst>
          </p:cNvPr>
          <p:cNvSpPr>
            <a:spLocks noGrp="1"/>
          </p:cNvSpPr>
          <p:nvPr>
            <p:ph type="ctrTitle"/>
          </p:nvPr>
        </p:nvSpPr>
        <p:spPr/>
        <p:txBody>
          <a:bodyPr/>
          <a:lstStyle/>
          <a:p>
            <a:r>
              <a:rPr lang="en-IN" dirty="0"/>
              <a:t>Candidates</a:t>
            </a:r>
          </a:p>
        </p:txBody>
      </p:sp>
      <p:sp>
        <p:nvSpPr>
          <p:cNvPr id="3" name="Subtitle 2">
            <a:extLst>
              <a:ext uri="{FF2B5EF4-FFF2-40B4-BE49-F238E27FC236}">
                <a16:creationId xmlns:a16="http://schemas.microsoft.com/office/drawing/2014/main" id="{2F3D33E5-0AEF-744B-DAD0-F036D9C3FB61}"/>
              </a:ext>
            </a:extLst>
          </p:cNvPr>
          <p:cNvSpPr>
            <a:spLocks noGrp="1"/>
          </p:cNvSpPr>
          <p:nvPr>
            <p:ph type="subTitle" idx="1"/>
          </p:nvPr>
        </p:nvSpPr>
        <p:spPr/>
        <p:txBody>
          <a:bodyPr/>
          <a:lstStyle/>
          <a:p>
            <a:r>
              <a:rPr lang="en-IN" dirty="0"/>
              <a:t>Nomination and </a:t>
            </a:r>
            <a:r>
              <a:rPr lang="en-IN" dirty="0" err="1"/>
              <a:t>Campaingning</a:t>
            </a:r>
            <a:endParaRPr lang="en-IN" dirty="0"/>
          </a:p>
        </p:txBody>
      </p:sp>
    </p:spTree>
    <p:extLst>
      <p:ext uri="{BB962C8B-B14F-4D97-AF65-F5344CB8AC3E}">
        <p14:creationId xmlns:p14="http://schemas.microsoft.com/office/powerpoint/2010/main" val="1026067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DEC77-E477-A769-6FD7-82A029FB26D4}"/>
              </a:ext>
            </a:extLst>
          </p:cNvPr>
          <p:cNvSpPr>
            <a:spLocks noGrp="1"/>
          </p:cNvSpPr>
          <p:nvPr>
            <p:ph type="title"/>
          </p:nvPr>
        </p:nvSpPr>
        <p:spPr/>
        <p:txBody>
          <a:bodyPr/>
          <a:lstStyle/>
          <a:p>
            <a:r>
              <a:rPr lang="en-IN" dirty="0"/>
              <a:t>Restrictions: Candidate vs Voter</a:t>
            </a:r>
          </a:p>
        </p:txBody>
      </p:sp>
      <p:graphicFrame>
        <p:nvGraphicFramePr>
          <p:cNvPr id="7" name="Content Placeholder 6">
            <a:extLst>
              <a:ext uri="{FF2B5EF4-FFF2-40B4-BE49-F238E27FC236}">
                <a16:creationId xmlns:a16="http://schemas.microsoft.com/office/drawing/2014/main" id="{03630202-798C-F220-DDB4-644E7D34D974}"/>
              </a:ext>
            </a:extLst>
          </p:cNvPr>
          <p:cNvGraphicFramePr>
            <a:graphicFrameLocks noGrp="1"/>
          </p:cNvGraphicFramePr>
          <p:nvPr>
            <p:ph idx="1"/>
            <p:extLst>
              <p:ext uri="{D42A27DB-BD31-4B8C-83A1-F6EECF244321}">
                <p14:modId xmlns:p14="http://schemas.microsoft.com/office/powerpoint/2010/main" val="2335676202"/>
              </p:ext>
            </p:extLst>
          </p:nvPr>
        </p:nvGraphicFramePr>
        <p:xfrm>
          <a:off x="681038" y="2336800"/>
          <a:ext cx="9613900" cy="3027680"/>
        </p:xfrm>
        <a:graphic>
          <a:graphicData uri="http://schemas.openxmlformats.org/drawingml/2006/table">
            <a:tbl>
              <a:tblPr firstRow="1" bandRow="1">
                <a:tableStyleId>{5C22544A-7EE6-4342-B048-85BDC9FD1C3A}</a:tableStyleId>
              </a:tblPr>
              <a:tblGrid>
                <a:gridCol w="2403475">
                  <a:extLst>
                    <a:ext uri="{9D8B030D-6E8A-4147-A177-3AD203B41FA5}">
                      <a16:colId xmlns:a16="http://schemas.microsoft.com/office/drawing/2014/main" val="1785466484"/>
                    </a:ext>
                  </a:extLst>
                </a:gridCol>
                <a:gridCol w="2403475">
                  <a:extLst>
                    <a:ext uri="{9D8B030D-6E8A-4147-A177-3AD203B41FA5}">
                      <a16:colId xmlns:a16="http://schemas.microsoft.com/office/drawing/2014/main" val="1627413817"/>
                    </a:ext>
                  </a:extLst>
                </a:gridCol>
                <a:gridCol w="2403475">
                  <a:extLst>
                    <a:ext uri="{9D8B030D-6E8A-4147-A177-3AD203B41FA5}">
                      <a16:colId xmlns:a16="http://schemas.microsoft.com/office/drawing/2014/main" val="1079403311"/>
                    </a:ext>
                  </a:extLst>
                </a:gridCol>
                <a:gridCol w="2403475">
                  <a:extLst>
                    <a:ext uri="{9D8B030D-6E8A-4147-A177-3AD203B41FA5}">
                      <a16:colId xmlns:a16="http://schemas.microsoft.com/office/drawing/2014/main" val="3354231081"/>
                    </a:ext>
                  </a:extLst>
                </a:gridCol>
              </a:tblGrid>
              <a:tr h="370840">
                <a:tc>
                  <a:txBody>
                    <a:bodyPr/>
                    <a:lstStyle/>
                    <a:p>
                      <a:endParaRPr lang="en-IN"/>
                    </a:p>
                  </a:txBody>
                  <a:tcPr/>
                </a:tc>
                <a:tc>
                  <a:txBody>
                    <a:bodyPr/>
                    <a:lstStyle/>
                    <a:p>
                      <a:r>
                        <a:rPr lang="en-IN" b="1" dirty="0"/>
                        <a:t>Age</a:t>
                      </a:r>
                    </a:p>
                  </a:txBody>
                  <a:tcPr/>
                </a:tc>
                <a:tc>
                  <a:txBody>
                    <a:bodyPr/>
                    <a:lstStyle/>
                    <a:p>
                      <a:r>
                        <a:rPr lang="en-IN" dirty="0"/>
                        <a:t>Fee</a:t>
                      </a:r>
                    </a:p>
                  </a:txBody>
                  <a:tcPr/>
                </a:tc>
                <a:tc>
                  <a:txBody>
                    <a:bodyPr/>
                    <a:lstStyle/>
                    <a:p>
                      <a:r>
                        <a:rPr lang="en-IN" b="1" dirty="0"/>
                        <a:t>Details Provided</a:t>
                      </a:r>
                    </a:p>
                  </a:txBody>
                  <a:tcPr/>
                </a:tc>
                <a:extLst>
                  <a:ext uri="{0D108BD9-81ED-4DB2-BD59-A6C34878D82A}">
                    <a16:rowId xmlns:a16="http://schemas.microsoft.com/office/drawing/2014/main" val="3187606221"/>
                  </a:ext>
                </a:extLst>
              </a:tr>
              <a:tr h="370840">
                <a:tc>
                  <a:txBody>
                    <a:bodyPr/>
                    <a:lstStyle/>
                    <a:p>
                      <a:r>
                        <a:rPr lang="en-IN" b="1" dirty="0"/>
                        <a:t>Candidate</a:t>
                      </a:r>
                    </a:p>
                  </a:txBody>
                  <a:tcPr/>
                </a:tc>
                <a:tc>
                  <a:txBody>
                    <a:bodyPr/>
                    <a:lstStyle/>
                    <a:p>
                      <a:r>
                        <a:rPr lang="en-IN" dirty="0"/>
                        <a:t>At least 25 years</a:t>
                      </a:r>
                    </a:p>
                  </a:txBody>
                  <a:tcPr/>
                </a:tc>
                <a:tc>
                  <a:txBody>
                    <a:bodyPr/>
                    <a:lstStyle/>
                    <a:p>
                      <a:r>
                        <a:rPr lang="en-IN" dirty="0"/>
                        <a:t>Security fee</a:t>
                      </a:r>
                    </a:p>
                  </a:txBody>
                  <a:tcPr/>
                </a:tc>
                <a:tc>
                  <a:txBody>
                    <a:bodyPr/>
                    <a:lstStyle/>
                    <a:p>
                      <a:pPr marL="342900" indent="-342900">
                        <a:buAutoNum type="arabicPeriod"/>
                      </a:pPr>
                      <a:r>
                        <a:rPr lang="en-IN" dirty="0"/>
                        <a:t>Pending criminal cases,</a:t>
                      </a:r>
                    </a:p>
                    <a:p>
                      <a:pPr marL="342900" indent="-342900">
                        <a:buAutoNum type="arabicPeriod"/>
                      </a:pPr>
                      <a:r>
                        <a:rPr lang="en-IN" dirty="0"/>
                        <a:t>Assets and liabilities of the candidate,</a:t>
                      </a:r>
                    </a:p>
                    <a:p>
                      <a:pPr marL="342900" indent="-342900">
                        <a:buAutoNum type="arabicPeriod"/>
                      </a:pPr>
                      <a:r>
                        <a:rPr lang="en-IN" dirty="0"/>
                        <a:t>Family details,</a:t>
                      </a:r>
                    </a:p>
                    <a:p>
                      <a:pPr marL="342900" indent="-342900">
                        <a:buAutoNum type="arabicPeriod"/>
                      </a:pPr>
                      <a:r>
                        <a:rPr lang="en-IN" dirty="0"/>
                        <a:t>Educational qualification</a:t>
                      </a:r>
                    </a:p>
                  </a:txBody>
                  <a:tcPr/>
                </a:tc>
                <a:extLst>
                  <a:ext uri="{0D108BD9-81ED-4DB2-BD59-A6C34878D82A}">
                    <a16:rowId xmlns:a16="http://schemas.microsoft.com/office/drawing/2014/main" val="876011108"/>
                  </a:ext>
                </a:extLst>
              </a:tr>
              <a:tr h="370840">
                <a:tc>
                  <a:txBody>
                    <a:bodyPr/>
                    <a:lstStyle/>
                    <a:p>
                      <a:r>
                        <a:rPr lang="en-IN" b="1" dirty="0"/>
                        <a:t>Voter</a:t>
                      </a:r>
                    </a:p>
                  </a:txBody>
                  <a:tcPr/>
                </a:tc>
                <a:tc>
                  <a:txBody>
                    <a:bodyPr/>
                    <a:lstStyle/>
                    <a:p>
                      <a:r>
                        <a:rPr lang="en-IN" dirty="0"/>
                        <a:t>At least 18 years</a:t>
                      </a:r>
                    </a:p>
                  </a:txBody>
                  <a:tcPr/>
                </a:tc>
                <a:tc>
                  <a:txBody>
                    <a:bodyPr/>
                    <a:lstStyle/>
                    <a:p>
                      <a:r>
                        <a:rPr lang="en-IN" dirty="0"/>
                        <a:t>Free and fair</a:t>
                      </a:r>
                    </a:p>
                  </a:txBody>
                  <a:tcPr/>
                </a:tc>
                <a:tc>
                  <a:txBody>
                    <a:bodyPr/>
                    <a:lstStyle/>
                    <a:p>
                      <a:r>
                        <a:rPr lang="en-IN" dirty="0"/>
                        <a:t>Aadhar card, Voter ID</a:t>
                      </a:r>
                    </a:p>
                  </a:txBody>
                  <a:tcPr/>
                </a:tc>
                <a:extLst>
                  <a:ext uri="{0D108BD9-81ED-4DB2-BD59-A6C34878D82A}">
                    <a16:rowId xmlns:a16="http://schemas.microsoft.com/office/drawing/2014/main" val="2090904090"/>
                  </a:ext>
                </a:extLst>
              </a:tr>
            </a:tbl>
          </a:graphicData>
        </a:graphic>
      </p:graphicFrame>
    </p:spTree>
    <p:extLst>
      <p:ext uri="{BB962C8B-B14F-4D97-AF65-F5344CB8AC3E}">
        <p14:creationId xmlns:p14="http://schemas.microsoft.com/office/powerpoint/2010/main" val="2500672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419BA-6382-D523-22F0-CA01F5BC8215}"/>
              </a:ext>
            </a:extLst>
          </p:cNvPr>
          <p:cNvSpPr>
            <a:spLocks noGrp="1"/>
          </p:cNvSpPr>
          <p:nvPr>
            <p:ph type="title"/>
          </p:nvPr>
        </p:nvSpPr>
        <p:spPr/>
        <p:txBody>
          <a:bodyPr/>
          <a:lstStyle/>
          <a:p>
            <a:r>
              <a:rPr lang="en-IN" dirty="0"/>
              <a:t>Educational Requirements of a Candidate</a:t>
            </a:r>
          </a:p>
        </p:txBody>
      </p:sp>
      <p:sp>
        <p:nvSpPr>
          <p:cNvPr id="3" name="Content Placeholder 2">
            <a:extLst>
              <a:ext uri="{FF2B5EF4-FFF2-40B4-BE49-F238E27FC236}">
                <a16:creationId xmlns:a16="http://schemas.microsoft.com/office/drawing/2014/main" id="{00FFFD9F-7679-6AB2-0A75-7C5CB5392F7B}"/>
              </a:ext>
            </a:extLst>
          </p:cNvPr>
          <p:cNvSpPr>
            <a:spLocks noGrp="1"/>
          </p:cNvSpPr>
          <p:nvPr>
            <p:ph idx="1"/>
          </p:nvPr>
        </p:nvSpPr>
        <p:spPr/>
        <p:txBody>
          <a:bodyPr/>
          <a:lstStyle/>
          <a:p>
            <a:r>
              <a:rPr lang="en-IN" dirty="0"/>
              <a:t>Education is not necessary for all kinds of jobs. For example, your selection to the school football team is decided by your playing ability, not your marks.</a:t>
            </a:r>
          </a:p>
          <a:p>
            <a:pPr marL="0" indent="0">
              <a:buNone/>
            </a:pPr>
            <a:endParaRPr lang="en-IN" dirty="0"/>
          </a:p>
          <a:p>
            <a:r>
              <a:rPr lang="en-IN" dirty="0"/>
              <a:t>Relevance of education is normally decided by the voters by deciding to whom they should cast their vote.</a:t>
            </a:r>
          </a:p>
          <a:p>
            <a:pPr marL="0" indent="0">
              <a:buNone/>
            </a:pPr>
            <a:endParaRPr lang="en-IN" dirty="0"/>
          </a:p>
          <a:p>
            <a:r>
              <a:rPr lang="en-IN" dirty="0"/>
              <a:t>Many candidates would be ineligible to stand for elections if they do not have a certain degree, such as </a:t>
            </a:r>
            <a:r>
              <a:rPr lang="en-IN" dirty="0" err="1"/>
              <a:t>B.Ed</a:t>
            </a:r>
            <a:r>
              <a:rPr lang="en-IN" dirty="0"/>
              <a:t>, </a:t>
            </a:r>
            <a:r>
              <a:rPr lang="en-IN" dirty="0" err="1"/>
              <a:t>B.Com</a:t>
            </a:r>
            <a:r>
              <a:rPr lang="en-IN" dirty="0"/>
              <a:t>, or B.Sc.</a:t>
            </a:r>
          </a:p>
          <a:p>
            <a:pPr marL="0" indent="0">
              <a:buNone/>
            </a:pPr>
            <a:endParaRPr lang="en-IN" dirty="0"/>
          </a:p>
          <a:p>
            <a:endParaRPr lang="en-IN" dirty="0"/>
          </a:p>
        </p:txBody>
      </p:sp>
    </p:spTree>
    <p:extLst>
      <p:ext uri="{BB962C8B-B14F-4D97-AF65-F5344CB8AC3E}">
        <p14:creationId xmlns:p14="http://schemas.microsoft.com/office/powerpoint/2010/main" val="1175692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39864-4B47-A6D0-16DB-0FFEB5AF0944}"/>
              </a:ext>
            </a:extLst>
          </p:cNvPr>
          <p:cNvSpPr>
            <a:spLocks noGrp="1"/>
          </p:cNvSpPr>
          <p:nvPr>
            <p:ph type="title"/>
          </p:nvPr>
        </p:nvSpPr>
        <p:spPr/>
        <p:txBody>
          <a:bodyPr/>
          <a:lstStyle/>
          <a:p>
            <a:r>
              <a:rPr lang="en-IN" dirty="0"/>
              <a:t>Voter’s List</a:t>
            </a:r>
          </a:p>
        </p:txBody>
      </p:sp>
      <p:pic>
        <p:nvPicPr>
          <p:cNvPr id="7" name="Picture 6">
            <a:extLst>
              <a:ext uri="{FF2B5EF4-FFF2-40B4-BE49-F238E27FC236}">
                <a16:creationId xmlns:a16="http://schemas.microsoft.com/office/drawing/2014/main" id="{D4374728-3B30-0FDE-CC4F-88C6542BD2BF}"/>
              </a:ext>
            </a:extLst>
          </p:cNvPr>
          <p:cNvPicPr>
            <a:picLocks noChangeAspect="1"/>
          </p:cNvPicPr>
          <p:nvPr/>
        </p:nvPicPr>
        <p:blipFill>
          <a:blip r:embed="rId2"/>
          <a:stretch>
            <a:fillRect/>
          </a:stretch>
        </p:blipFill>
        <p:spPr>
          <a:xfrm>
            <a:off x="3937160" y="0"/>
            <a:ext cx="4317679" cy="6858000"/>
          </a:xfrm>
          <a:prstGeom prst="rect">
            <a:avLst/>
          </a:prstGeom>
        </p:spPr>
      </p:pic>
    </p:spTree>
    <p:extLst>
      <p:ext uri="{BB962C8B-B14F-4D97-AF65-F5344CB8AC3E}">
        <p14:creationId xmlns:p14="http://schemas.microsoft.com/office/powerpoint/2010/main" val="3306874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8CD21-18F2-04AB-1450-AE4B5BDD8BC7}"/>
              </a:ext>
            </a:extLst>
          </p:cNvPr>
          <p:cNvSpPr>
            <a:spLocks noGrp="1"/>
          </p:cNvSpPr>
          <p:nvPr>
            <p:ph type="title"/>
          </p:nvPr>
        </p:nvSpPr>
        <p:spPr/>
        <p:txBody>
          <a:bodyPr/>
          <a:lstStyle/>
          <a:p>
            <a:r>
              <a:rPr lang="en-IN" dirty="0"/>
              <a:t>Campaigning</a:t>
            </a:r>
          </a:p>
        </p:txBody>
      </p:sp>
      <p:sp>
        <p:nvSpPr>
          <p:cNvPr id="3" name="Content Placeholder 2">
            <a:extLst>
              <a:ext uri="{FF2B5EF4-FFF2-40B4-BE49-F238E27FC236}">
                <a16:creationId xmlns:a16="http://schemas.microsoft.com/office/drawing/2014/main" id="{24E9E944-41AE-D729-4BEA-C970F73B6FE5}"/>
              </a:ext>
            </a:extLst>
          </p:cNvPr>
          <p:cNvSpPr>
            <a:spLocks noGrp="1"/>
          </p:cNvSpPr>
          <p:nvPr>
            <p:ph idx="1"/>
          </p:nvPr>
        </p:nvSpPr>
        <p:spPr>
          <a:xfrm>
            <a:off x="680321" y="2336872"/>
            <a:ext cx="9860679" cy="4521127"/>
          </a:xfrm>
        </p:spPr>
        <p:txBody>
          <a:bodyPr>
            <a:normAutofit fontScale="85000" lnSpcReduction="20000"/>
          </a:bodyPr>
          <a:lstStyle/>
          <a:p>
            <a:r>
              <a:rPr lang="en-IN" dirty="0"/>
              <a:t>People should decide their representatives, thus, it is needed to have an open discussion between the candidates and people.</a:t>
            </a:r>
          </a:p>
          <a:p>
            <a:pPr marL="0" indent="0">
              <a:buNone/>
            </a:pPr>
            <a:endParaRPr lang="en-IN" dirty="0"/>
          </a:p>
          <a:p>
            <a:r>
              <a:rPr lang="en-GB" dirty="0"/>
              <a:t>In our country such campaigns take place for a two-week period between the announcement of the final list of candidates and the date of polling.</a:t>
            </a:r>
          </a:p>
          <a:p>
            <a:endParaRPr lang="en-GB" dirty="0"/>
          </a:p>
          <a:p>
            <a:r>
              <a:rPr lang="en-GB" dirty="0"/>
              <a:t>During this period the candidates contact their voters, political leaders address election meetings and political parties mobilise their supporters.</a:t>
            </a:r>
          </a:p>
          <a:p>
            <a:endParaRPr lang="en-GB" dirty="0"/>
          </a:p>
          <a:p>
            <a:r>
              <a:rPr lang="en-GB" dirty="0"/>
              <a:t>This is also the period when newspapers and television news are full of election related stories and debates. </a:t>
            </a:r>
          </a:p>
          <a:p>
            <a:endParaRPr lang="en-GB" dirty="0"/>
          </a:p>
          <a:p>
            <a:r>
              <a:rPr lang="en-GB" dirty="0"/>
              <a:t>But election campaign is not limited to these two weeks only. Political parties start preparing for elections months before they actually take place. </a:t>
            </a:r>
            <a:endParaRPr lang="en-IN" dirty="0"/>
          </a:p>
        </p:txBody>
      </p:sp>
    </p:spTree>
    <p:extLst>
      <p:ext uri="{BB962C8B-B14F-4D97-AF65-F5344CB8AC3E}">
        <p14:creationId xmlns:p14="http://schemas.microsoft.com/office/powerpoint/2010/main" val="186354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8F041-7941-2DF4-58D4-1E61B6C376E2}"/>
              </a:ext>
            </a:extLst>
          </p:cNvPr>
          <p:cNvSpPr>
            <a:spLocks noGrp="1"/>
          </p:cNvSpPr>
          <p:nvPr>
            <p:ph type="title"/>
          </p:nvPr>
        </p:nvSpPr>
        <p:spPr/>
        <p:txBody>
          <a:bodyPr/>
          <a:lstStyle/>
          <a:p>
            <a:r>
              <a:rPr lang="en-IN" dirty="0"/>
              <a:t>Slogans in Campaigning</a:t>
            </a:r>
          </a:p>
        </p:txBody>
      </p:sp>
      <p:graphicFrame>
        <p:nvGraphicFramePr>
          <p:cNvPr id="4" name="Content Placeholder 3">
            <a:extLst>
              <a:ext uri="{FF2B5EF4-FFF2-40B4-BE49-F238E27FC236}">
                <a16:creationId xmlns:a16="http://schemas.microsoft.com/office/drawing/2014/main" id="{A39498E6-4C68-63FB-61C1-3FE5FFE38948}"/>
              </a:ext>
            </a:extLst>
          </p:cNvPr>
          <p:cNvGraphicFramePr>
            <a:graphicFrameLocks noGrp="1"/>
          </p:cNvGraphicFramePr>
          <p:nvPr>
            <p:ph idx="1"/>
            <p:extLst>
              <p:ext uri="{D42A27DB-BD31-4B8C-83A1-F6EECF244321}">
                <p14:modId xmlns:p14="http://schemas.microsoft.com/office/powerpoint/2010/main" val="3696213286"/>
              </p:ext>
            </p:extLst>
          </p:nvPr>
        </p:nvGraphicFramePr>
        <p:xfrm>
          <a:off x="824970" y="1947334"/>
          <a:ext cx="11062228" cy="3662680"/>
        </p:xfrm>
        <a:graphic>
          <a:graphicData uri="http://schemas.openxmlformats.org/drawingml/2006/table">
            <a:tbl>
              <a:tblPr firstRow="1" bandRow="1">
                <a:tableStyleId>{5940675A-B579-460E-94D1-54222C63F5DA}</a:tableStyleId>
              </a:tblPr>
              <a:tblGrid>
                <a:gridCol w="2765557">
                  <a:extLst>
                    <a:ext uri="{9D8B030D-6E8A-4147-A177-3AD203B41FA5}">
                      <a16:colId xmlns:a16="http://schemas.microsoft.com/office/drawing/2014/main" val="253389602"/>
                    </a:ext>
                  </a:extLst>
                </a:gridCol>
                <a:gridCol w="2765557">
                  <a:extLst>
                    <a:ext uri="{9D8B030D-6E8A-4147-A177-3AD203B41FA5}">
                      <a16:colId xmlns:a16="http://schemas.microsoft.com/office/drawing/2014/main" val="2283536319"/>
                    </a:ext>
                  </a:extLst>
                </a:gridCol>
                <a:gridCol w="2765557">
                  <a:extLst>
                    <a:ext uri="{9D8B030D-6E8A-4147-A177-3AD203B41FA5}">
                      <a16:colId xmlns:a16="http://schemas.microsoft.com/office/drawing/2014/main" val="2483601375"/>
                    </a:ext>
                  </a:extLst>
                </a:gridCol>
                <a:gridCol w="2765557">
                  <a:extLst>
                    <a:ext uri="{9D8B030D-6E8A-4147-A177-3AD203B41FA5}">
                      <a16:colId xmlns:a16="http://schemas.microsoft.com/office/drawing/2014/main" val="1340501174"/>
                    </a:ext>
                  </a:extLst>
                </a:gridCol>
              </a:tblGrid>
              <a:tr h="370840">
                <a:tc>
                  <a:txBody>
                    <a:bodyPr/>
                    <a:lstStyle/>
                    <a:p>
                      <a:pPr algn="ctr"/>
                      <a:r>
                        <a:rPr lang="en-GB" b="1" dirty="0"/>
                        <a:t>Indira Gandhi(INC) -</a:t>
                      </a:r>
                      <a:r>
                        <a:rPr lang="en-GB" dirty="0"/>
                        <a:t> </a:t>
                      </a:r>
                      <a:r>
                        <a:rPr lang="en-GB" dirty="0" err="1"/>
                        <a:t>Garibi</a:t>
                      </a:r>
                      <a:r>
                        <a:rPr lang="en-GB" dirty="0"/>
                        <a:t> Hatao (Remove poverty)</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b="1" dirty="0"/>
                        <a:t>Jayaprakash Narayan(JP) - </a:t>
                      </a:r>
                    </a:p>
                    <a:p>
                      <a:pPr algn="ctr"/>
                      <a:r>
                        <a:rPr lang="en-GB" dirty="0"/>
                        <a:t>Save Democracy</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b="1" dirty="0"/>
                        <a:t>The Left Front (CPI and others) </a:t>
                      </a:r>
                      <a:r>
                        <a:rPr lang="en-GB" dirty="0"/>
                        <a:t>– </a:t>
                      </a:r>
                    </a:p>
                    <a:p>
                      <a:pPr algn="ctr"/>
                      <a:r>
                        <a:rPr lang="en-GB" dirty="0"/>
                        <a:t>Land to the Tiller</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b="1" dirty="0"/>
                        <a:t>N. T. Rama Rao (Desam Party) - </a:t>
                      </a:r>
                      <a:r>
                        <a:rPr lang="en-GB" dirty="0"/>
                        <a:t>Protect the Self-Respect of the Telugus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37233184"/>
                  </a:ext>
                </a:extLst>
              </a:tr>
              <a:tr h="370840">
                <a:tc>
                  <a:txBody>
                    <a:bodyPr/>
                    <a:lstStyle/>
                    <a:p>
                      <a:pPr algn="ctr"/>
                      <a:r>
                        <a:rPr lang="en-IN" dirty="0"/>
                        <a:t>Motive: </a:t>
                      </a:r>
                    </a:p>
                    <a:p>
                      <a:pPr algn="ctr"/>
                      <a:r>
                        <a:rPr lang="en-GB" dirty="0"/>
                        <a:t>To reorient all the policies of the government to remove poverty from the country. </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IN" dirty="0"/>
                        <a:t>Motive:</a:t>
                      </a:r>
                    </a:p>
                    <a:p>
                      <a:pPr algn="ctr"/>
                      <a:r>
                        <a:rPr lang="en-GB" dirty="0"/>
                        <a:t>To undo the excesses committed during Emergency and restore civil liberties.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dirty="0"/>
                        <a:t>Motive:</a:t>
                      </a:r>
                    </a:p>
                    <a:p>
                      <a:pPr algn="ctr"/>
                      <a:r>
                        <a:rPr lang="en-IN" dirty="0"/>
                        <a:t>To give rights to even tillers in the country, who have low economic status.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dirty="0"/>
                        <a:t>Motive:</a:t>
                      </a:r>
                    </a:p>
                    <a:p>
                      <a:pPr algn="ctr"/>
                      <a:r>
                        <a:rPr lang="en-IN" dirty="0"/>
                        <a:t>To </a:t>
                      </a:r>
                      <a:r>
                        <a:rPr lang="en-GB" sz="1800" b="0" i="0" kern="1200" dirty="0">
                          <a:solidFill>
                            <a:schemeClr val="tx1"/>
                          </a:solidFill>
                          <a:effectLst/>
                          <a:latin typeface="+mn-lt"/>
                          <a:ea typeface="+mn-ea"/>
                          <a:cs typeface="+mn-cs"/>
                        </a:rPr>
                        <a:t>provide equality with stress on economic and social equality</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72666071"/>
                  </a:ext>
                </a:extLst>
              </a:tr>
              <a:tr h="370840">
                <a:tc>
                  <a:txBody>
                    <a:bodyPr/>
                    <a:lstStyle/>
                    <a:p>
                      <a:pPr algn="ctr"/>
                      <a:r>
                        <a:rPr lang="en-IN" dirty="0"/>
                        <a:t>Year:</a:t>
                      </a:r>
                    </a:p>
                    <a:p>
                      <a:pPr algn="ctr"/>
                      <a:r>
                        <a:rPr lang="en-IN" dirty="0"/>
                        <a:t>1971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IN" dirty="0"/>
                        <a:t>Year:</a:t>
                      </a:r>
                    </a:p>
                    <a:p>
                      <a:pPr algn="ctr"/>
                      <a:r>
                        <a:rPr lang="en-IN" dirty="0"/>
                        <a:t>1977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dirty="0"/>
                        <a:t>Year:</a:t>
                      </a:r>
                    </a:p>
                    <a:p>
                      <a:pPr algn="ctr"/>
                      <a:r>
                        <a:rPr lang="en-IN" dirty="0"/>
                        <a:t>1977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dirty="0"/>
                        <a:t>Year:</a:t>
                      </a:r>
                    </a:p>
                    <a:p>
                      <a:pPr algn="ctr"/>
                      <a:r>
                        <a:rPr lang="en-IN" dirty="0"/>
                        <a:t>1983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5439915"/>
                  </a:ext>
                </a:extLst>
              </a:tr>
              <a:tr h="370840">
                <a:tc>
                  <a:txBody>
                    <a:bodyPr/>
                    <a:lstStyle/>
                    <a:p>
                      <a:pPr algn="ctr"/>
                      <a:r>
                        <a:rPr lang="en-IN" dirty="0"/>
                        <a:t>General Election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IN" dirty="0"/>
                        <a:t>General Election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dirty="0"/>
                        <a:t>West Bengal elections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dirty="0"/>
                        <a:t>Andhra Pradesh elections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16418350"/>
                  </a:ext>
                </a:extLst>
              </a:tr>
            </a:tbl>
          </a:graphicData>
        </a:graphic>
      </p:graphicFrame>
    </p:spTree>
    <p:extLst>
      <p:ext uri="{BB962C8B-B14F-4D97-AF65-F5344CB8AC3E}">
        <p14:creationId xmlns:p14="http://schemas.microsoft.com/office/powerpoint/2010/main" val="3145745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0B2D0-DA89-090D-4CE5-5517D2CE0C00}"/>
              </a:ext>
            </a:extLst>
          </p:cNvPr>
          <p:cNvSpPr>
            <a:spLocks noGrp="1"/>
          </p:cNvSpPr>
          <p:nvPr>
            <p:ph type="title"/>
          </p:nvPr>
        </p:nvSpPr>
        <p:spPr/>
        <p:txBody>
          <a:bodyPr/>
          <a:lstStyle/>
          <a:p>
            <a:r>
              <a:rPr lang="en-IN" dirty="0"/>
              <a:t>Model Code of Conduct</a:t>
            </a:r>
          </a:p>
        </p:txBody>
      </p:sp>
      <p:sp>
        <p:nvSpPr>
          <p:cNvPr id="3" name="Content Placeholder 2">
            <a:extLst>
              <a:ext uri="{FF2B5EF4-FFF2-40B4-BE49-F238E27FC236}">
                <a16:creationId xmlns:a16="http://schemas.microsoft.com/office/drawing/2014/main" id="{22441347-2CC9-8C17-2F4D-7FA0AA8C523F}"/>
              </a:ext>
            </a:extLst>
          </p:cNvPr>
          <p:cNvSpPr>
            <a:spLocks noGrp="1"/>
          </p:cNvSpPr>
          <p:nvPr>
            <p:ph idx="1"/>
          </p:nvPr>
        </p:nvSpPr>
        <p:spPr>
          <a:xfrm>
            <a:off x="680321" y="2336873"/>
            <a:ext cx="10766612" cy="4385660"/>
          </a:xfrm>
        </p:spPr>
        <p:txBody>
          <a:bodyPr>
            <a:normAutofit fontScale="85000" lnSpcReduction="10000"/>
          </a:bodyPr>
          <a:lstStyle/>
          <a:p>
            <a:pPr marL="0" indent="0">
              <a:buNone/>
            </a:pPr>
            <a:r>
              <a:rPr lang="en-GB" dirty="0"/>
              <a:t>According to the election law, no party or candidate can: </a:t>
            </a:r>
          </a:p>
          <a:p>
            <a:r>
              <a:rPr lang="en-GB" dirty="0"/>
              <a:t>Bribe or threaten voters; </a:t>
            </a:r>
          </a:p>
          <a:p>
            <a:r>
              <a:rPr lang="en-GB" dirty="0"/>
              <a:t>Appeal to them in the name of caste or religion; </a:t>
            </a:r>
          </a:p>
          <a:p>
            <a:r>
              <a:rPr lang="en-GB" dirty="0"/>
              <a:t>Use government resources for election campaign; and</a:t>
            </a:r>
          </a:p>
          <a:p>
            <a:r>
              <a:rPr lang="en-GB" dirty="0"/>
              <a:t>Spend more than Rs. 25 lakh in a constituency for a Lok Sabha election or Rs. 10 lakh in a constituency in an Assembly election. </a:t>
            </a:r>
          </a:p>
          <a:p>
            <a:r>
              <a:rPr lang="en-GB" dirty="0"/>
              <a:t>Use any place of worship for election propaganda; </a:t>
            </a:r>
          </a:p>
          <a:p>
            <a:r>
              <a:rPr lang="en-GB" dirty="0"/>
              <a:t>Use government vehicles, aircrafts and officials for elections; and </a:t>
            </a:r>
          </a:p>
          <a:p>
            <a:r>
              <a:rPr lang="en-GB" dirty="0"/>
              <a:t>Once elections are announced, Ministers shall not lay foundation stones of any projects, take any big policy decisions or make any promises of providing public facilities.</a:t>
            </a:r>
          </a:p>
          <a:p>
            <a:pPr marL="0" indent="0">
              <a:buNone/>
            </a:pPr>
            <a:r>
              <a:rPr lang="en-GB" dirty="0"/>
              <a:t>If they do so, their election can be rejected by the court even after they have been declared elected. In addition to the laws, all the political parties in our country have agreed to a Model Code of Conduct for election campaigns. </a:t>
            </a:r>
          </a:p>
        </p:txBody>
      </p:sp>
    </p:spTree>
    <p:extLst>
      <p:ext uri="{BB962C8B-B14F-4D97-AF65-F5344CB8AC3E}">
        <p14:creationId xmlns:p14="http://schemas.microsoft.com/office/powerpoint/2010/main" val="3732185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322AD-C2D2-D2D5-EF3E-6658B4C6A017}"/>
              </a:ext>
            </a:extLst>
          </p:cNvPr>
          <p:cNvSpPr>
            <a:spLocks noGrp="1"/>
          </p:cNvSpPr>
          <p:nvPr>
            <p:ph type="title"/>
          </p:nvPr>
        </p:nvSpPr>
        <p:spPr/>
        <p:txBody>
          <a:bodyPr/>
          <a:lstStyle/>
          <a:p>
            <a:pPr algn="ctr"/>
            <a:r>
              <a:rPr lang="en-IN" b="1" dirty="0"/>
              <a:t>Thank You</a:t>
            </a:r>
          </a:p>
        </p:txBody>
      </p:sp>
      <p:sp>
        <p:nvSpPr>
          <p:cNvPr id="3" name="Text Placeholder 2">
            <a:extLst>
              <a:ext uri="{FF2B5EF4-FFF2-40B4-BE49-F238E27FC236}">
                <a16:creationId xmlns:a16="http://schemas.microsoft.com/office/drawing/2014/main" id="{4CD2D276-1317-10C8-29B8-3FC4523C08D6}"/>
              </a:ext>
            </a:extLst>
          </p:cNvPr>
          <p:cNvSpPr>
            <a:spLocks noGrp="1"/>
          </p:cNvSpPr>
          <p:nvPr>
            <p:ph type="body" sz="half" idx="2"/>
          </p:nvPr>
        </p:nvSpPr>
        <p:spPr/>
        <p:txBody>
          <a:bodyPr/>
          <a:lstStyle/>
          <a:p>
            <a:pPr algn="ctr"/>
            <a:r>
              <a:rPr lang="en-IN" dirty="0"/>
              <a:t>Keshav Vivek</a:t>
            </a:r>
          </a:p>
        </p:txBody>
      </p:sp>
    </p:spTree>
    <p:extLst>
      <p:ext uri="{BB962C8B-B14F-4D97-AF65-F5344CB8AC3E}">
        <p14:creationId xmlns:p14="http://schemas.microsoft.com/office/powerpoint/2010/main" val="1106504167"/>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Berlin</Template>
  <TotalTime>36</TotalTime>
  <Words>557</Words>
  <Application>Microsoft Office PowerPoint</Application>
  <PresentationFormat>Widescreen</PresentationFormat>
  <Paragraphs>74</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Trebuchet MS</vt:lpstr>
      <vt:lpstr>Berlin</vt:lpstr>
      <vt:lpstr>Candidates</vt:lpstr>
      <vt:lpstr>Restrictions: Candidate vs Voter</vt:lpstr>
      <vt:lpstr>Educational Requirements of a Candidate</vt:lpstr>
      <vt:lpstr>Voter’s List</vt:lpstr>
      <vt:lpstr>Campaigning</vt:lpstr>
      <vt:lpstr>Slogans in Campaigning</vt:lpstr>
      <vt:lpstr>Model Code of Conduct</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Keshav Vivek</dc:creator>
  <cp:lastModifiedBy>Keshav Vivek</cp:lastModifiedBy>
  <cp:revision>1</cp:revision>
  <dcterms:created xsi:type="dcterms:W3CDTF">2025-06-10T15:37:52Z</dcterms:created>
  <dcterms:modified xsi:type="dcterms:W3CDTF">2025-06-10T16:13:55Z</dcterms:modified>
</cp:coreProperties>
</file>